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1"/>
  </p:notesMasterIdLst>
  <p:handoutMasterIdLst>
    <p:handoutMasterId r:id="rId12"/>
  </p:handoutMasterIdLst>
  <p:sldIdLst>
    <p:sldId id="256" r:id="rId6"/>
    <p:sldId id="258" r:id="rId7"/>
    <p:sldId id="259" r:id="rId8"/>
    <p:sldId id="260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3381" autoAdjust="0"/>
  </p:normalViewPr>
  <p:slideViewPr>
    <p:cSldViewPr>
      <p:cViewPr varScale="1">
        <p:scale>
          <a:sx n="74" d="100"/>
          <a:sy n="74" d="100"/>
        </p:scale>
        <p:origin x="16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Predicting adoption of sustainable agricultural practices in Sudan and </a:t>
            </a:r>
            <a:r>
              <a:rPr lang="en-US" sz="2800" dirty="0" err="1" smtClean="0">
                <a:latin typeface="+mn-lt"/>
              </a:rPr>
              <a:t>Guenea</a:t>
            </a:r>
            <a:r>
              <a:rPr lang="en-US" sz="2800" dirty="0" smtClean="0">
                <a:latin typeface="+mn-lt"/>
              </a:rPr>
              <a:t> Savana </a:t>
            </a:r>
            <a:r>
              <a:rPr lang="en-US" sz="2800" dirty="0" err="1" smtClean="0">
                <a:latin typeface="+mn-lt"/>
              </a:rPr>
              <a:t>agroecologies</a:t>
            </a:r>
            <a:endParaRPr lang="en-US" sz="28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352800"/>
            <a:ext cx="4575175" cy="1905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Bekele Kotu</a:t>
            </a:r>
          </a:p>
          <a:p>
            <a:r>
              <a:rPr lang="en-US" dirty="0" smtClean="0">
                <a:latin typeface="+mn-lt"/>
              </a:rPr>
              <a:t>IITA</a:t>
            </a:r>
          </a:p>
          <a:p>
            <a:r>
              <a:rPr lang="en-US" dirty="0" smtClean="0">
                <a:latin typeface="+mn-lt"/>
              </a:rPr>
              <a:t>Africa RISING Review and Planning Meeting, 6-8 June, 2018, </a:t>
            </a:r>
            <a:r>
              <a:rPr lang="en-US" dirty="0" err="1" smtClean="0">
                <a:latin typeface="+mn-lt"/>
              </a:rPr>
              <a:t>Aburi</a:t>
            </a:r>
            <a:r>
              <a:rPr lang="en-US" dirty="0" smtClean="0">
                <a:latin typeface="+mn-lt"/>
              </a:rPr>
              <a:t>, Ghana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116742"/>
              </p:ext>
            </p:extLst>
          </p:nvPr>
        </p:nvGraphicFramePr>
        <p:xfrm>
          <a:off x="381001" y="1371600"/>
          <a:ext cx="8534399" cy="5479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790">
                  <a:extLst>
                    <a:ext uri="{9D8B030D-6E8A-4147-A177-3AD203B41FA5}">
                      <a16:colId xmlns:a16="http://schemas.microsoft.com/office/drawing/2014/main" xmlns="" val="646009280"/>
                    </a:ext>
                  </a:extLst>
                </a:gridCol>
                <a:gridCol w="617220">
                  <a:extLst>
                    <a:ext uri="{9D8B030D-6E8A-4147-A177-3AD203B41FA5}">
                      <a16:colId xmlns:a16="http://schemas.microsoft.com/office/drawing/2014/main" xmlns="" val="1650091306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xmlns="" val="100015059"/>
                    </a:ext>
                  </a:extLst>
                </a:gridCol>
                <a:gridCol w="188596">
                  <a:extLst>
                    <a:ext uri="{9D8B030D-6E8A-4147-A177-3AD203B41FA5}">
                      <a16:colId xmlns:a16="http://schemas.microsoft.com/office/drawing/2014/main" xmlns="" val="456250825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xmlns="" val="1587143714"/>
                    </a:ext>
                  </a:extLst>
                </a:gridCol>
              </a:tblGrid>
              <a:tr h="312109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</a:t>
                      </a:r>
                      <a:r>
                        <a:rPr lang="en-US" sz="1200" dirty="0" smtClean="0"/>
                        <a:t>no.4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</a:t>
                      </a:r>
                      <a:r>
                        <a:rPr lang="en-US" sz="1200" dirty="0" smtClean="0"/>
                        <a:t>. 4.1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Activity </a:t>
                      </a:r>
                      <a:r>
                        <a:rPr lang="en-US" sz="1200" dirty="0" smtClean="0"/>
                        <a:t>no.4.1.1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5229905"/>
                  </a:ext>
                </a:extLst>
              </a:tr>
              <a:tr h="312109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Predicting adoption of sustainable agricultural practices in Sudan and </a:t>
                      </a:r>
                      <a:r>
                        <a:rPr lang="en-US" sz="1200" dirty="0" err="1" smtClean="0"/>
                        <a:t>Guenea</a:t>
                      </a:r>
                      <a:r>
                        <a:rPr lang="en-US" sz="1200" dirty="0" smtClean="0"/>
                        <a:t> Savana </a:t>
                      </a:r>
                      <a:r>
                        <a:rPr lang="en-US" sz="1200" dirty="0" err="1" smtClean="0"/>
                        <a:t>agroecologies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160256"/>
                  </a:ext>
                </a:extLst>
              </a:tr>
              <a:tr h="430957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Ghana: Northern Region, Upper</a:t>
                      </a:r>
                      <a:r>
                        <a:rPr lang="en-US" sz="1200" baseline="0" dirty="0" smtClean="0"/>
                        <a:t> West Region, Upper East Region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2296291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July</a:t>
                      </a:r>
                      <a:r>
                        <a:rPr lang="en-US" sz="1200" baseline="0" dirty="0" smtClean="0"/>
                        <a:t> 2018 to  December 2019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465395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Data</a:t>
                      </a:r>
                      <a:r>
                        <a:rPr lang="en-US" sz="1200" baseline="0" dirty="0" smtClean="0"/>
                        <a:t> set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Technical reports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Journal article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7860269"/>
                  </a:ext>
                </a:extLst>
              </a:tr>
              <a:tr h="775722">
                <a:tc>
                  <a:txBody>
                    <a:bodyPr/>
                    <a:lstStyle/>
                    <a:p>
                      <a:r>
                        <a:rPr lang="en-US" sz="1200" b="1" dirty="0"/>
                        <a:t>S.I. domain and indicators for which data was collected – indicate metric and scale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Productivity (yield,</a:t>
                      </a:r>
                      <a:r>
                        <a:rPr lang="en-US" sz="1200" baseline="0" dirty="0" smtClean="0"/>
                        <a:t> yield variability)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Economic (profitability)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Environment 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Human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Social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_ </a:t>
                      </a:r>
                      <a:r>
                        <a:rPr lang="en-US" sz="1200" dirty="0"/>
                        <a:t>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9533273"/>
                  </a:ext>
                </a:extLst>
              </a:tr>
              <a:tr h="603339">
                <a:tc>
                  <a:txBody>
                    <a:bodyPr/>
                    <a:lstStyle/>
                    <a:p>
                      <a:r>
                        <a:rPr lang="en-US" sz="1200" b="1" dirty="0"/>
                        <a:t>Research team and responsibilities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Bekele Kotu</a:t>
                      </a:r>
                      <a:endParaRPr lang="en-US" sz="1200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Francis Muthoni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Abdul Rahman Nurudeen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Shaibu Mellon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 smtClean="0"/>
                        <a:t>_ </a:t>
                      </a:r>
                      <a:r>
                        <a:rPr lang="en-US" sz="1200" dirty="0"/>
                        <a:t>_ _</a:t>
                      </a:r>
                    </a:p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00" dirty="0"/>
                        <a:t>_ _ 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71777"/>
                  </a:ext>
                </a:extLst>
              </a:tr>
              <a:tr h="846543">
                <a:tc>
                  <a:txBody>
                    <a:bodyPr/>
                    <a:lstStyle/>
                    <a:p>
                      <a:r>
                        <a:rPr lang="en-US" sz="1200" b="1" dirty="0"/>
                        <a:t>Farming systems research perspective (how this work links with others)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This research take the</a:t>
                      </a:r>
                      <a:r>
                        <a:rPr lang="en-US" sz="1200" baseline="0" dirty="0" smtClean="0"/>
                        <a:t> outputs of previous bio-physical studies as input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1963457"/>
                  </a:ext>
                </a:extLst>
              </a:tr>
              <a:tr h="479959">
                <a:tc>
                  <a:txBody>
                    <a:bodyPr/>
                    <a:lstStyle/>
                    <a:p>
                      <a:r>
                        <a:rPr lang="en-US" sz="1200" b="1" dirty="0"/>
                        <a:t>Estimated fund requirement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dirty="0" smtClean="0"/>
                        <a:t>$20,000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4415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14478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Objective of the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Aims to predict the adoption of sustainable intensification technologies promoted by Africa RISING project in Ghana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also identify and display </a:t>
            </a:r>
            <a:r>
              <a:rPr lang="en-US" dirty="0"/>
              <a:t>potential </a:t>
            </a:r>
            <a:r>
              <a:rPr lang="en-US" dirty="0" smtClean="0"/>
              <a:t>locations for scaling of the technologies</a:t>
            </a:r>
          </a:p>
          <a:p>
            <a:r>
              <a:rPr lang="en-US" b="1" dirty="0" smtClean="0"/>
              <a:t>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will consider multiple practices such as cropping system diversification (spatial as well as temporal),  ISFM practices, and others best bet technologies to be identified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will be collected from secondary sources (such as previous surveys and literature) and primary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primary data, we will conduct focus group discussions and key informant interviews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will be collected key variables on four major derivers of adoption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Relative advantage </a:t>
            </a:r>
            <a:r>
              <a:rPr lang="en-US" dirty="0" smtClean="0"/>
              <a:t>for the population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Relative advantage of the practice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Learnability characteristics </a:t>
            </a:r>
            <a:r>
              <a:rPr lang="en-US" dirty="0"/>
              <a:t>of the </a:t>
            </a:r>
            <a:r>
              <a:rPr lang="en-US" dirty="0" smtClean="0"/>
              <a:t>practice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Population-specific influences on the ability </a:t>
            </a:r>
            <a:r>
              <a:rPr lang="en-US" dirty="0" smtClean="0"/>
              <a:t>to learn </a:t>
            </a:r>
            <a:r>
              <a:rPr lang="en-US" dirty="0"/>
              <a:t>about the </a:t>
            </a:r>
            <a:r>
              <a:rPr lang="en-US" dirty="0" smtClean="0"/>
              <a:t>practice</a:t>
            </a:r>
          </a:p>
        </p:txBody>
      </p:sp>
    </p:spTree>
    <p:extLst>
      <p:ext uri="{BB962C8B-B14F-4D97-AF65-F5344CB8AC3E}">
        <p14:creationId xmlns:p14="http://schemas.microsoft.com/office/powerpoint/2010/main" val="306794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090171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Adoption and Diffusion Outcome Prediction Tool (ADOPT) will be used for predicting </a:t>
            </a:r>
            <a:r>
              <a:rPr lang="en-US" dirty="0" smtClean="0"/>
              <a:t>adoption (</a:t>
            </a:r>
            <a:r>
              <a:rPr lang="en-US" dirty="0" err="1"/>
              <a:t>Kuehne</a:t>
            </a:r>
            <a:r>
              <a:rPr lang="en-US" dirty="0"/>
              <a:t> et al., </a:t>
            </a:r>
            <a:r>
              <a:rPr lang="en-US" dirty="0" smtClean="0"/>
              <a:t>2017)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GIS will be used to identify and display areas of potential scaling.</a:t>
            </a:r>
          </a:p>
        </p:txBody>
      </p:sp>
    </p:spTree>
    <p:extLst>
      <p:ext uri="{BB962C8B-B14F-4D97-AF65-F5344CB8AC3E}">
        <p14:creationId xmlns:p14="http://schemas.microsoft.com/office/powerpoint/2010/main" val="1542711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9f5e9607-a28b-487e-b093-da60e75ee109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156</TotalTime>
  <Words>343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HP</cp:lastModifiedBy>
  <cp:revision>26</cp:revision>
  <cp:lastPrinted>2011-10-06T11:45:23Z</cp:lastPrinted>
  <dcterms:created xsi:type="dcterms:W3CDTF">2018-05-19T10:21:56Z</dcterms:created>
  <dcterms:modified xsi:type="dcterms:W3CDTF">2018-06-07T10:20:12Z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